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7" r:id="rId13"/>
    <p:sldId id="280" r:id="rId14"/>
    <p:sldId id="269" r:id="rId15"/>
  </p:sldIdLst>
  <p:sldSz cx="12192000" cy="6858000"/>
  <p:notesSz cx="6858000" cy="9144000"/>
  <p:embeddedFontLst>
    <p:embeddedFont>
      <p:font typeface="Montserrat" panose="00000800000000000000" pitchFamily="2" charset="0"/>
      <p:bold r:id="rId19"/>
    </p:embeddedFont>
    <p:embeddedFont>
      <p:font typeface="Montserrat ExtraBold" panose="00000900000000000000" pitchFamily="2" charset="0"/>
      <p:bold r:id="rId20"/>
    </p:embeddedFont>
    <p:embeddedFont>
      <p:font typeface="Montserrat Light" panose="00000400000000000000" pitchFamily="2" charset="0"/>
      <p:regular r:id="rId21"/>
    </p:embeddedFont>
    <p:embeddedFont>
      <p:font typeface="Montserrat SemiBold" panose="00000700000000000000" pitchFamily="2" charset="0"/>
      <p:bold r:id="rId22"/>
    </p:embeddedFont>
    <p:embeddedFont>
      <p:font typeface="Calibri Light" panose="020F0302020204030204" charset="0"/>
      <p:regular r:id="rId23"/>
      <p:italic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202020"/>
    <a:srgbClr val="B1B1B1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96" y="78"/>
      </p:cViewPr>
      <p:guideLst>
        <p:guide orient="horz" pos="2160"/>
        <p:guide pos="38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1857-93F1-456E-B1E7-4A96D36E958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3E4F6-9C9A-4CF8-93CF-6B1271275DD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1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6" r="20021" b="6256"/>
          <a:stretch>
            <a:fillRect/>
          </a:stretch>
        </p:blipFill>
        <p:spPr>
          <a:xfrm>
            <a:off x="0" y="0"/>
            <a:ext cx="12188825" cy="6858000"/>
          </a:xfrm>
        </p:spPr>
      </p:pic>
      <p:sp>
        <p:nvSpPr>
          <p:cNvPr id="12" name="TextBox 11"/>
          <p:cNvSpPr txBox="1"/>
          <p:nvPr/>
        </p:nvSpPr>
        <p:spPr>
          <a:xfrm>
            <a:off x="295910" y="2284095"/>
            <a:ext cx="10351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tserrat" panose="00000800000000000000" pitchFamily="2" charset="0"/>
              </a:rPr>
              <a:t>A Sexually Intercourse Deseases Education Awareness</a:t>
            </a:r>
            <a:endParaRPr lang="en-US" sz="48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pic>
        <p:nvPicPr>
          <p:cNvPr id="2" name="Picture 1" descr="E_SDG_goals_icons-individual-rgb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80" y="5528310"/>
            <a:ext cx="1285875" cy="119189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download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45" y="5527675"/>
            <a:ext cx="1617980" cy="11925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0" y="0"/>
            <a:ext cx="4598988" cy="6858000"/>
          </a:xfrm>
        </p:spPr>
      </p:pic>
      <p:sp>
        <p:nvSpPr>
          <p:cNvPr id="7" name="TextBox 6"/>
          <p:cNvSpPr txBox="1"/>
          <p:nvPr/>
        </p:nvSpPr>
        <p:spPr>
          <a:xfrm>
            <a:off x="4599305" y="133350"/>
            <a:ext cx="7157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ExtraBold" panose="00000900000000000000" pitchFamily="2" charset="0"/>
              </a:rPr>
              <a:t>Innovation:</a:t>
            </a:r>
            <a:endParaRPr lang="en-US" sz="2400" dirty="0">
              <a:latin typeface="Montserrat ExtraBold" panose="00000900000000000000" pitchFamily="2" charset="0"/>
            </a:endParaRPr>
          </a:p>
          <a:p>
            <a:endParaRPr lang="en-US" sz="2400" dirty="0">
              <a:latin typeface="Montserrat ExtraBold" panose="00000900000000000000" pitchFamily="2" charset="0"/>
            </a:endParaRPr>
          </a:p>
          <a:p>
            <a:pPr algn="ctr"/>
            <a:r>
              <a:rPr lang="en-US" sz="2400" dirty="0">
                <a:latin typeface="Montserrat ExtraBold" panose="00000900000000000000" pitchFamily="2" charset="0"/>
              </a:rPr>
              <a:t>HIV/AIDS information system</a:t>
            </a:r>
            <a:endParaRPr lang="en-US" sz="2400" dirty="0">
              <a:latin typeface="Montserrat ExtraBold" panose="000009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6310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48032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29119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10841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91928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73650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805180"/>
            <a:ext cx="3077845" cy="546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1425575"/>
            <a:ext cx="2162175" cy="4297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5" y="1411605"/>
            <a:ext cx="2247900" cy="4324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0" y="0"/>
            <a:ext cx="4598988" cy="6858000"/>
          </a:xfrm>
        </p:spPr>
      </p:pic>
      <p:sp>
        <p:nvSpPr>
          <p:cNvPr id="7" name="TextBox 6"/>
          <p:cNvSpPr txBox="1"/>
          <p:nvPr/>
        </p:nvSpPr>
        <p:spPr>
          <a:xfrm>
            <a:off x="4599305" y="133350"/>
            <a:ext cx="7157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ExtraBold" panose="00000900000000000000" pitchFamily="2" charset="0"/>
              </a:rPr>
              <a:t>Innovation:</a:t>
            </a:r>
            <a:endParaRPr lang="en-US" sz="2400" dirty="0">
              <a:latin typeface="Montserrat ExtraBold" panose="00000900000000000000" pitchFamily="2" charset="0"/>
            </a:endParaRPr>
          </a:p>
          <a:p>
            <a:endParaRPr lang="en-US" sz="2400" dirty="0">
              <a:latin typeface="Montserrat ExtraBold" panose="00000900000000000000" pitchFamily="2" charset="0"/>
            </a:endParaRPr>
          </a:p>
          <a:p>
            <a:pPr algn="ctr"/>
            <a:r>
              <a:rPr lang="en-US" sz="2400" dirty="0">
                <a:latin typeface="Montserrat ExtraBold" panose="00000900000000000000" pitchFamily="2" charset="0"/>
              </a:rPr>
              <a:t>HIV/AIDS information system</a:t>
            </a:r>
            <a:endParaRPr lang="en-US" sz="2400" dirty="0">
              <a:latin typeface="Montserrat ExtraBold" panose="000009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6310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48032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29119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10841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91928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73650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544830"/>
            <a:ext cx="3171190" cy="5767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407160"/>
            <a:ext cx="2209800" cy="433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332230"/>
            <a:ext cx="2228850" cy="4343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0" y="0"/>
            <a:ext cx="4598988" cy="6858000"/>
          </a:xfrm>
        </p:spPr>
      </p:pic>
      <p:sp>
        <p:nvSpPr>
          <p:cNvPr id="7" name="TextBox 6"/>
          <p:cNvSpPr txBox="1"/>
          <p:nvPr/>
        </p:nvSpPr>
        <p:spPr>
          <a:xfrm>
            <a:off x="4766310" y="666115"/>
            <a:ext cx="7157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tserrat ExtraBold" panose="00000900000000000000" pitchFamily="2" charset="0"/>
              </a:rPr>
              <a:t>Sustainable Development Goals</a:t>
            </a:r>
            <a:endParaRPr lang="en-US" sz="3200" dirty="0">
              <a:latin typeface="Montserrat ExtraBold" panose="000009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6310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48032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29119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10841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91928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73650" y="581605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ownload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2456180"/>
            <a:ext cx="3514090" cy="2178685"/>
          </a:xfrm>
          <a:prstGeom prst="rect">
            <a:avLst/>
          </a:prstGeom>
        </p:spPr>
      </p:pic>
      <p:pic>
        <p:nvPicPr>
          <p:cNvPr id="4" name="Picture 3" descr="E_SDG_goals_icons-individual-rgb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2339975"/>
            <a:ext cx="2726690" cy="217805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6"/>
          <p:cNvSpPr/>
          <p:nvPr/>
        </p:nvSpPr>
        <p:spPr>
          <a:xfrm>
            <a:off x="2219325" y="4394835"/>
            <a:ext cx="3188335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5" name="Rectangle: Rounded Corners 16"/>
          <p:cNvSpPr/>
          <p:nvPr/>
        </p:nvSpPr>
        <p:spPr>
          <a:xfrm>
            <a:off x="2219960" y="5104765"/>
            <a:ext cx="3187700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 flipH="1">
            <a:off x="7593012" y="0"/>
            <a:ext cx="4598988" cy="6858000"/>
          </a:xfrm>
        </p:spPr>
      </p:pic>
      <p:pic>
        <p:nvPicPr>
          <p:cNvPr id="15" name="Picture Placeholder 6" descr="C:\Users\Acer\Downloads\download (4).jpgdownload (4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55050" y="508635"/>
            <a:ext cx="2286000" cy="2217420"/>
          </a:xfrm>
          <a:prstGeom prst="ellipse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04100" y="3626923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THANK YOU FOR LISTENING!</a:t>
            </a:r>
            <a:endParaRPr lang="en-US" sz="24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8737345" y="4610795"/>
            <a:ext cx="2121408" cy="493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800000000000000" pitchFamily="2" charset="0"/>
              </a:rPr>
              <a:t>QUESTIONS</a:t>
            </a:r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1295400" y="509073"/>
            <a:ext cx="4787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dirty="0">
                <a:solidFill>
                  <a:schemeClr val="tx1"/>
                </a:solidFill>
                <a:latin typeface="Montserrat ExtraBold" panose="00000900000000000000" pitchFamily="2" charset="0"/>
              </a:rPr>
              <a:t>CTRL-CODE</a:t>
            </a:r>
            <a:endParaRPr lang="en-US" sz="44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19960" y="5104765"/>
            <a:ext cx="293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dirty="0">
                <a:latin typeface="Montserrat" panose="00000800000000000000" pitchFamily="2" charset="0"/>
                <a:sym typeface="+mn-ea"/>
              </a:rPr>
              <a:t>Otutu,Johnpaul Ifeanyi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219960" y="4457700"/>
            <a:ext cx="2938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dirty="0">
                <a:latin typeface="Montserrat" panose="00000800000000000000" pitchFamily="2" charset="0"/>
                <a:sym typeface="+mn-ea"/>
              </a:rPr>
              <a:t>Mendoza, Jason Allen</a:t>
            </a:r>
            <a:endParaRPr lang="en-US"/>
          </a:p>
        </p:txBody>
      </p:sp>
      <p:sp>
        <p:nvSpPr>
          <p:cNvPr id="9" name="Rectangle: Rounded Corners 16"/>
          <p:cNvSpPr/>
          <p:nvPr/>
        </p:nvSpPr>
        <p:spPr>
          <a:xfrm>
            <a:off x="2219325" y="3684905"/>
            <a:ext cx="3188970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solidFill>
                  <a:schemeClr val="tx1"/>
                </a:solidFill>
                <a:latin typeface="Montserrat" panose="00000800000000000000" pitchFamily="2" charset="0"/>
              </a:rPr>
              <a:t>Goot, Eryl Cresid</a:t>
            </a:r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10" name="Rectangle: Rounded Corners 16"/>
          <p:cNvSpPr/>
          <p:nvPr/>
        </p:nvSpPr>
        <p:spPr>
          <a:xfrm>
            <a:off x="2219325" y="2999740"/>
            <a:ext cx="3187700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solidFill>
                  <a:schemeClr val="tx1"/>
                </a:solidFill>
                <a:latin typeface="Montserrat" panose="00000800000000000000" pitchFamily="2" charset="0"/>
              </a:rPr>
              <a:t>Jemilehin,Bayode</a:t>
            </a:r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11" name="Rectangle: Rounded Corners 16"/>
          <p:cNvSpPr/>
          <p:nvPr/>
        </p:nvSpPr>
        <p:spPr>
          <a:xfrm>
            <a:off x="2218690" y="2314575"/>
            <a:ext cx="3187700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solidFill>
                  <a:schemeClr val="tx1"/>
                </a:solidFill>
                <a:latin typeface="Montserrat" panose="00000800000000000000" pitchFamily="2" charset="0"/>
              </a:rPr>
              <a:t>Dela Pena, Ma.Christine</a:t>
            </a:r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12" name="Rectangle: Rounded Corners 16"/>
          <p:cNvSpPr/>
          <p:nvPr/>
        </p:nvSpPr>
        <p:spPr>
          <a:xfrm>
            <a:off x="2218690" y="1629410"/>
            <a:ext cx="3187700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solidFill>
                  <a:schemeClr val="tx1"/>
                </a:solidFill>
                <a:latin typeface="Montserrat" panose="00000800000000000000" pitchFamily="2" charset="0"/>
              </a:rPr>
              <a:t>Bentir, Cyra Mae</a:t>
            </a:r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3" name="Rectangle: Rounded Corners 16"/>
          <p:cNvSpPr/>
          <p:nvPr/>
        </p:nvSpPr>
        <p:spPr>
          <a:xfrm>
            <a:off x="2315845" y="5814695"/>
            <a:ext cx="3187700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840355" y="5877560"/>
            <a:ext cx="1944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dirty="0">
                <a:latin typeface="Montserrat" panose="00000800000000000000" pitchFamily="2" charset="0"/>
                <a:sym typeface="+mn-ea"/>
              </a:rPr>
              <a:t>Quinal, Joshua</a:t>
            </a:r>
            <a:endParaRPr lang="en-US"/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:\Users\Acer\Downloads\download (5).jpgdownload (5)"/>
          <p:cNvPicPr>
            <a:picLocks noGrp="1" noChangeAspect="1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232785" y="1026160"/>
            <a:ext cx="2286000" cy="2286000"/>
          </a:xfrm>
        </p:spPr>
      </p:pic>
      <p:pic>
        <p:nvPicPr>
          <p:cNvPr id="8" name="Picture Placeholder 5" descr="C:\Users\Acer\Downloads\download (6).jpgdownload (6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4695" y="3545840"/>
            <a:ext cx="2286000" cy="22853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51802" y="2024439"/>
            <a:ext cx="563539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Problems</a:t>
            </a:r>
            <a:endParaRPr lang="en-US" sz="4800" dirty="0">
              <a:latin typeface="Montserr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1801" y="2855436"/>
            <a:ext cx="5457599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Light" panose="00000400000000000000" pitchFamily="2" charset="0"/>
              </a:rPr>
              <a:t>Lack of knowledge about HIV/AIDS  information and Risk.</a:t>
            </a:r>
            <a:endParaRPr lang="en-US" sz="1600" dirty="0">
              <a:latin typeface="Montserrat Light" panose="00000400000000000000" pitchFamily="2" charset="0"/>
            </a:endParaRPr>
          </a:p>
          <a:p>
            <a:endParaRPr lang="en-US" sz="1600" dirty="0">
              <a:latin typeface="Montserrat Light" panose="00000400000000000000" pitchFamily="2" charset="0"/>
            </a:endParaRPr>
          </a:p>
          <a:p>
            <a:r>
              <a:rPr lang="en-US" sz="1600" dirty="0">
                <a:latin typeface="Montserrat Light" panose="00000400000000000000" pitchFamily="2" charset="0"/>
              </a:rPr>
              <a:t>Increase population of Males patient.</a:t>
            </a:r>
            <a:endParaRPr lang="en-US" sz="1600" dirty="0">
              <a:latin typeface="Montserrat Light" panose="00000400000000000000" pitchFamily="2" charset="0"/>
            </a:endParaRPr>
          </a:p>
          <a:p>
            <a:endParaRPr lang="en-US" sz="1600" dirty="0">
              <a:latin typeface="Montserrat Light" panose="00000400000000000000" pitchFamily="2" charset="0"/>
            </a:endParaRPr>
          </a:p>
          <a:p>
            <a:r>
              <a:rPr lang="en-US" sz="1600" dirty="0">
                <a:latin typeface="Montserrat Light" panose="00000400000000000000" pitchFamily="2" charset="0"/>
              </a:rPr>
              <a:t>Increase number of Sexual Contact mode of transmission.</a:t>
            </a:r>
            <a:endParaRPr lang="en-US" sz="1600" dirty="0">
              <a:latin typeface="Montserrat Light" panose="00000400000000000000" pitchFamily="2" charset="0"/>
            </a:endParaRPr>
          </a:p>
          <a:p>
            <a:endParaRPr lang="en-US" sz="1600" dirty="0">
              <a:latin typeface="Montserrat Light" panose="00000400000000000000" pitchFamily="2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1011" y="129177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5272" y="2714117"/>
            <a:ext cx="563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ExtraBold" panose="00000900000000000000" pitchFamily="2" charset="0"/>
              </a:rPr>
              <a:t>OBJECTIVES</a:t>
            </a:r>
            <a:endParaRPr lang="en-US" sz="5400" dirty="0">
              <a:latin typeface="Montserrat ExtraBold" panose="00000900000000000000" pitchFamily="2" charset="0"/>
            </a:endParaRPr>
          </a:p>
        </p:txBody>
      </p:sp>
      <p:pic>
        <p:nvPicPr>
          <p:cNvPr id="17" name="Content Placeholder 16" descr="campaign-lets-stop-hiv-together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851650" y="1168400"/>
            <a:ext cx="4720590" cy="466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190" y="3821430"/>
            <a:ext cx="6474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tx1"/>
                </a:solidFill>
                <a:latin typeface="Montserrat Light" panose="00000400000000000000" pitchFamily="2" charset="0"/>
              </a:rPr>
              <a:t>To Raise General Awareness regards HIV/AIDS </a:t>
            </a:r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Montserrat Light" panose="00000400000000000000" pitchFamily="2" charset="0"/>
              </a:rPr>
              <a:t>To recognize the different stages of HIV</a:t>
            </a:r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Montserrat Light" panose="00000400000000000000" pitchFamily="2" charset="0"/>
              </a:rPr>
              <a:t>To review the situations the HIV/AIDS in philippines 2015-2021</a:t>
            </a:r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Montserrat Light" panose="00000400000000000000" pitchFamily="2" charset="0"/>
              </a:rPr>
              <a:t>To recommends on how to prevent or decrease the number  population  of HIV/AIDS</a:t>
            </a:r>
            <a:endParaRPr lang="en-US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3" name="Content Placeholder 2" descr="C:\Users\Acer\Downloads\281837071_384660470389271_7528356073748610602_n.jpg281837071_384660470389271_7528356073748610602_n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3720" y="1308100"/>
            <a:ext cx="1538605" cy="1355090"/>
          </a:xfrm>
        </p:spPr>
      </p:pic>
      <p:pic>
        <p:nvPicPr>
          <p:cNvPr id="4" name="Picture Placeholder 6" descr="C:\Users\Acer\Downloads\282120747_696695408099609_4983321856328954387_n.jpg282120747_696695408099609_4983321856328954387_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41115" y="1308100"/>
            <a:ext cx="1522730" cy="1435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8" name="Picture 17" hidden="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657598" y="1888091"/>
            <a:ext cx="2350008" cy="3575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6964" y="2071334"/>
            <a:ext cx="235000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800000000000000" pitchFamily="2" charset="0"/>
              </a:rPr>
              <a:t> 2. Clinical</a:t>
            </a:r>
            <a:endParaRPr lang="en-US" sz="2400" dirty="0">
              <a:solidFill>
                <a:schemeClr val="bg1"/>
              </a:solidFill>
              <a:latin typeface="Montserrat" panose="000008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800000000000000" pitchFamily="2" charset="0"/>
              </a:rPr>
              <a:t>Latency</a:t>
            </a:r>
            <a:endParaRPr lang="en-US" sz="24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8543" y="3340719"/>
            <a:ext cx="198845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Light" panose="00000400000000000000" pitchFamily="2" charset="0"/>
              </a:rPr>
              <a:t>Chronic HIV infection after acute infection stage, can last for decades</a:t>
            </a:r>
            <a:endParaRPr lang="en-US" sz="2000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994227" y="1888091"/>
            <a:ext cx="2350008" cy="3575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84935" y="1991995"/>
            <a:ext cx="16706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80000000000000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0000800000000000000" pitchFamily="2" charset="0"/>
              </a:rPr>
              <a:t>1. Acute</a:t>
            </a:r>
            <a:endParaRPr lang="en-US" sz="2000" dirty="0">
              <a:solidFill>
                <a:schemeClr val="bg1"/>
              </a:solidFill>
              <a:latin typeface="Montserrat" panose="00000800000000000000" pitchFamily="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0000800000000000000" pitchFamily="2" charset="0"/>
              </a:rPr>
              <a:t> Infection</a:t>
            </a:r>
            <a:endParaRPr lang="en-US" sz="2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002" y="2901299"/>
            <a:ext cx="1988457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Light" panose="00000400000000000000" pitchFamily="2" charset="0"/>
              </a:rPr>
              <a:t>Flu-like symptoms that occur within first 2-4 weeks of contracting HIV infection </a:t>
            </a:r>
            <a:endParaRPr lang="en-US" sz="2000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6320968" y="1888091"/>
            <a:ext cx="2350008" cy="3575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19699" y="2146264"/>
            <a:ext cx="23500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800000000000000" pitchFamily="2" charset="0"/>
              </a:rPr>
              <a:t> 3. AIDS</a:t>
            </a:r>
            <a:endParaRPr lang="en-US" sz="24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8575" y="2901315"/>
            <a:ext cx="22352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Light" panose="00000400000000000000" pitchFamily="2" charset="0"/>
              </a:rPr>
              <a:t>Occurs when CD4 cell count falls below 2000 cells/mm3, and vulnurable to opportunistic infections </a:t>
            </a:r>
            <a:endParaRPr lang="en-US" sz="2000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8984337" y="1888091"/>
            <a:ext cx="2350008" cy="3575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Montserrat SemiBold" panose="00000700000000000000" pitchFamily="2" charset="0"/>
              </a:rPr>
              <a:t>STAGES OF HIV INFECTION</a:t>
            </a:r>
            <a:endParaRPr lang="en-US" sz="6000" dirty="0">
              <a:latin typeface="Montserrat SemiBold" panose="00000700000000000000" pitchFamily="2" charset="0"/>
            </a:endParaRPr>
          </a:p>
        </p:txBody>
      </p:sp>
      <p:pic>
        <p:nvPicPr>
          <p:cNvPr id="2" name="Content Placeholder 1" descr="download (5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2915" y="2072005"/>
            <a:ext cx="1778000" cy="339153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4364" y="4501980"/>
            <a:ext cx="18288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Sex without condom.</a:t>
            </a:r>
            <a:endParaRPr lang="en-US" dirty="0">
              <a:latin typeface="Montserrat Light" panose="00000400000000000000" pitchFamily="2" charset="0"/>
            </a:endParaRPr>
          </a:p>
          <a:p>
            <a:pPr algn="ctr"/>
            <a:endParaRPr lang="en-US" dirty="0">
              <a:latin typeface="Montserrat Light" panose="00000400000000000000" pitchFamily="2" charset="0"/>
            </a:endParaRPr>
          </a:p>
          <a:p>
            <a:pPr algn="ctr"/>
            <a:endParaRPr lang="en-US" dirty="0">
              <a:latin typeface="Montserrat Light" panose="00000400000000000000" pitchFamily="2" charset="0"/>
            </a:endParaRPr>
          </a:p>
          <a:p>
            <a:pPr algn="ctr"/>
            <a:r>
              <a:rPr lang="en-US" dirty="0">
                <a:latin typeface="Montserrat Light" panose="00000400000000000000" pitchFamily="2" charset="0"/>
              </a:rPr>
              <a:t>Sexual Contact 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8130" y="4502150"/>
            <a:ext cx="1866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Pass from mother to baby. 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1600" y="4501979"/>
            <a:ext cx="1828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Sharing injection equipment. 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45070" y="4502150"/>
            <a:ext cx="19456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Contaminated blood transfusions &amp; organ transplant. 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88686"/>
            <a:ext cx="12192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Montserrat SemiBold" panose="00000700000000000000" pitchFamily="2" charset="0"/>
              </a:rPr>
              <a:t>HOW HIV TRANSMITTED?</a:t>
            </a:r>
            <a:endParaRPr lang="en-US" sz="6600" dirty="0">
              <a:latin typeface="Montserrat SemiBold" panose="00000700000000000000" pitchFamily="2" charset="0"/>
            </a:endParaRPr>
          </a:p>
        </p:txBody>
      </p:sp>
      <p:pic>
        <p:nvPicPr>
          <p:cNvPr id="3" name="Picture 2" descr="images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2495550"/>
            <a:ext cx="1932940" cy="1847850"/>
          </a:xfrm>
          <a:prstGeom prst="rect">
            <a:avLst/>
          </a:prstGeom>
        </p:spPr>
      </p:pic>
      <p:pic>
        <p:nvPicPr>
          <p:cNvPr id="4" name="Picture 3" descr="download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90" y="2495550"/>
            <a:ext cx="2113915" cy="1847215"/>
          </a:xfrm>
          <a:prstGeom prst="rect">
            <a:avLst/>
          </a:prstGeom>
        </p:spPr>
      </p:pic>
      <p:pic>
        <p:nvPicPr>
          <p:cNvPr id="17" name="Picture 16" descr="image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2514600"/>
            <a:ext cx="2146935" cy="1828165"/>
          </a:xfrm>
          <a:prstGeom prst="rect">
            <a:avLst/>
          </a:prstGeom>
        </p:spPr>
      </p:pic>
      <p:pic>
        <p:nvPicPr>
          <p:cNvPr id="18" name="Picture 17" descr="732x549_THUMBNAIL_How-Long-Does-a-Blood-Transfusion-Last-1-732x5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070" y="2495550"/>
            <a:ext cx="2480945" cy="18275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223520" y="602615"/>
            <a:ext cx="5550535" cy="58680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29688" y="231648"/>
            <a:ext cx="460102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ontserrat ExtraBold" panose="00000900000000000000" pitchFamily="2" charset="0"/>
              </a:rPr>
              <a:t>Year of 2009 63 countries reported.Philippines is one of the 7 countries with increasing HIV CASES.</a:t>
            </a:r>
            <a:endParaRPr lang="en-US" sz="20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799" y="3098835"/>
            <a:ext cx="50364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Light" panose="00000400000000000000" pitchFamily="2" charset="0"/>
              </a:rPr>
              <a:t>.. </a:t>
            </a:r>
            <a:endParaRPr lang="en-US" sz="1600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32130" y="1157605"/>
            <a:ext cx="4859020" cy="4958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60" y="1553845"/>
            <a:ext cx="5080000" cy="2433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20" y="3987165"/>
            <a:ext cx="5937250" cy="25292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6230" y="732790"/>
            <a:ext cx="8488680" cy="590550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800000000000000" pitchFamily="2" charset="0"/>
              </a:rPr>
              <a:t> Mode of transmission 2015-2021</a:t>
            </a:r>
            <a:endParaRPr lang="en-US" sz="24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67360" y="1954530"/>
            <a:ext cx="10592435" cy="4594860"/>
          </a:xfrm>
          <a:prstGeom prst="rect">
            <a:avLst/>
          </a:prstGeom>
        </p:spPr>
      </p:pic>
      <p:pic>
        <p:nvPicPr>
          <p:cNvPr id="3" name="Content Placeholder 2" descr="download (5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50755" y="207010"/>
            <a:ext cx="1870710" cy="148399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Picture 14" hidden="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888" cy="270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134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126365" y="6155055"/>
            <a:ext cx="5749925" cy="4940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800000000000000" pitchFamily="2" charset="0"/>
              </a:rPr>
              <a:t>Reported cases by their ages 2015-2021</a:t>
            </a:r>
            <a:endParaRPr lang="en-US" dirty="0">
              <a:solidFill>
                <a:schemeClr val="tx1"/>
              </a:solidFill>
              <a:latin typeface="Montserrat" panose="00000800000000000000" pitchFamily="2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6300470" y="6263005"/>
            <a:ext cx="5691505" cy="4940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800000000000000" pitchFamily="2" charset="0"/>
              </a:rPr>
              <a:t>Total number of male and females reported cases from2015-2021</a:t>
            </a:r>
            <a:endParaRPr lang="en-US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503555"/>
            <a:ext cx="5635625" cy="5109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65125"/>
            <a:ext cx="5745480" cy="564070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7509510" y="4580255"/>
            <a:ext cx="1421765" cy="142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32165" y="3110865"/>
            <a:ext cx="1421765" cy="142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66535" y="3065145"/>
            <a:ext cx="1421765" cy="142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 hidden="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55" y="5550681"/>
            <a:ext cx="451445" cy="451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8628" y="319315"/>
            <a:ext cx="4459079" cy="568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2726" y="645885"/>
            <a:ext cx="4459079" cy="56828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C:\Users\Acer\Downloads\281669882_349310583957259_7330515527722012837_n.jpg281669882_349310583957259_7330515527722012837_n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75897" y="1014389"/>
            <a:ext cx="4457246" cy="5614035"/>
          </a:xfrm>
        </p:spPr>
      </p:pic>
      <p:sp>
        <p:nvSpPr>
          <p:cNvPr id="10" name="TextBox 9"/>
          <p:cNvSpPr txBox="1"/>
          <p:nvPr/>
        </p:nvSpPr>
        <p:spPr>
          <a:xfrm>
            <a:off x="5996305" y="646013"/>
            <a:ext cx="6293528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tserrat" panose="00000800000000000000" pitchFamily="2" charset="0"/>
              </a:rPr>
              <a:t>Recommendation:</a:t>
            </a:r>
            <a:endParaRPr lang="en-US" sz="3200" dirty="0">
              <a:latin typeface="Montserrat" panose="00000800000000000000" pitchFamily="2" charset="0"/>
            </a:endParaRPr>
          </a:p>
          <a:p>
            <a:endParaRPr lang="en-US" sz="3200" dirty="0">
              <a:latin typeface="Montserrat" panose="00000800000000000000" pitchFamily="2" charset="0"/>
            </a:endParaRPr>
          </a:p>
          <a:p>
            <a:r>
              <a:rPr lang="en-US" sz="3200" dirty="0">
                <a:latin typeface="Montserrat" panose="00000800000000000000" pitchFamily="2" charset="0"/>
              </a:rPr>
              <a:t>Barangay Public awareness Campaign</a:t>
            </a:r>
            <a:endParaRPr lang="en-US" sz="3200" dirty="0">
              <a:latin typeface="Montserrat" panose="000008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6353" y="4681221"/>
            <a:ext cx="464956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Light" panose="00000400000000000000" pitchFamily="2" charset="0"/>
              </a:rPr>
              <a:t> </a:t>
            </a:r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3" name="Picture 2" descr="cond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20" y="3358515"/>
            <a:ext cx="925830" cy="925830"/>
          </a:xfrm>
          <a:prstGeom prst="rect">
            <a:avLst/>
          </a:prstGeom>
        </p:spPr>
      </p:pic>
      <p:pic>
        <p:nvPicPr>
          <p:cNvPr id="13" name="Picture 12" descr="warn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070" y="3280410"/>
            <a:ext cx="909955" cy="990600"/>
          </a:xfrm>
          <a:prstGeom prst="rect">
            <a:avLst/>
          </a:prstGeom>
        </p:spPr>
      </p:pic>
      <p:pic>
        <p:nvPicPr>
          <p:cNvPr id="19" name="Picture 18" descr="love-yoursel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080" y="4807585"/>
            <a:ext cx="935990" cy="982345"/>
          </a:xfrm>
          <a:prstGeom prst="rect">
            <a:avLst/>
          </a:prstGeom>
        </p:spPr>
      </p:pic>
      <p:sp>
        <p:nvSpPr>
          <p:cNvPr id="18" name="TextBox 11"/>
          <p:cNvSpPr txBox="1"/>
          <p:nvPr/>
        </p:nvSpPr>
        <p:spPr>
          <a:xfrm>
            <a:off x="5642610" y="4486910"/>
            <a:ext cx="1866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>
                <a:latin typeface="Montserrat Light" panose="00000400000000000000" pitchFamily="2" charset="0"/>
              </a:rPr>
              <a:t>USE CONDOMS 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9598025" y="4312920"/>
            <a:ext cx="186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Risk factors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7509510" y="6095365"/>
            <a:ext cx="1866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Anti-Discrimination  </a:t>
            </a:r>
            <a:endParaRPr lang="en-US" dirty="0">
              <a:latin typeface="Montserrat Light" panose="00000400000000000000" pitchFamily="2" charset="0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1523</Words>
  <Application>WPS Presentation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Montserrat</vt:lpstr>
      <vt:lpstr>Montserrat ExtraBold</vt:lpstr>
      <vt:lpstr>Montserrat Light</vt:lpstr>
      <vt:lpstr>Montserrat SemiBold</vt:lpstr>
      <vt:lpstr>Century Gothic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Acer</cp:lastModifiedBy>
  <cp:revision>11</cp:revision>
  <dcterms:created xsi:type="dcterms:W3CDTF">2021-12-06T07:48:00Z</dcterms:created>
  <dcterms:modified xsi:type="dcterms:W3CDTF">2022-06-03T09:33:00Z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0E8C04AC4E294EAD89C876CC9438989C</vt:lpwstr>
  </property>
  <property fmtid="{D5CDD505-2E9C-101B-9397-08002B2CF9AE}" pid="3" name="KSOProductBuildVer">
    <vt:lpwstr>1033-11.2.0.11130</vt:lpwstr>
  </property>
</Properties>
</file>